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1" r:id="rId2"/>
    <p:sldId id="284" r:id="rId3"/>
    <p:sldId id="274" r:id="rId4"/>
    <p:sldId id="272" r:id="rId5"/>
    <p:sldId id="273" r:id="rId6"/>
    <p:sldId id="275" r:id="rId7"/>
    <p:sldId id="277" r:id="rId8"/>
    <p:sldId id="279" r:id="rId9"/>
    <p:sldId id="282" r:id="rId10"/>
    <p:sldId id="283" r:id="rId11"/>
    <p:sldId id="280" r:id="rId12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08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0E0B9B8-8657-4444-F8D1-33E99A325755}" name="Elizabeth Silvius" initials="ES" userId="S::liz.Silvius@decisionq.com::eb435baa-1a49-4b9b-b8d3-ac6a13577225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lix Chang" initials="FC" lastIdx="2" clrIdx="0">
    <p:extLst>
      <p:ext uri="{19B8F6BF-5375-455C-9EA6-DF929625EA0E}">
        <p15:presenceInfo xmlns:p15="http://schemas.microsoft.com/office/powerpoint/2012/main" userId="S-1-5-21-169634253-4157806729-234313738-11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58A6"/>
    <a:srgbClr val="28ABE2"/>
    <a:srgbClr val="0A64FF"/>
    <a:srgbClr val="EBF8D1"/>
    <a:srgbClr val="E1EEC7"/>
    <a:srgbClr val="D1E399"/>
    <a:srgbClr val="BEF0FF"/>
    <a:srgbClr val="B4E6FA"/>
    <a:srgbClr val="7FD4F7"/>
    <a:srgbClr val="8CC6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4422" autoAdjust="0"/>
  </p:normalViewPr>
  <p:slideViewPr>
    <p:cSldViewPr>
      <p:cViewPr varScale="1">
        <p:scale>
          <a:sx n="110" d="100"/>
          <a:sy n="110" d="100"/>
        </p:scale>
        <p:origin x="686" y="77"/>
      </p:cViewPr>
      <p:guideLst>
        <p:guide orient="horz" pos="190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>
        <p:scale>
          <a:sx n="142" d="100"/>
          <a:sy n="142" d="100"/>
        </p:scale>
        <p:origin x="1358" y="-2827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8475" cy="465138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0"/>
            <a:ext cx="3038475" cy="465138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186850B3-4F64-47B8-9B5E-D91071D736C9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8742B977-4F25-4D05-AE44-D9E7BA757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47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36" tIns="46569" rIns="93136" bIns="4656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36" tIns="46569" rIns="93136" bIns="46569" rtlCol="0"/>
          <a:lstStyle>
            <a:lvl1pPr algn="r">
              <a:defRPr sz="1200"/>
            </a:lvl1pPr>
          </a:lstStyle>
          <a:p>
            <a:fld id="{C8C1B3FE-7EF9-41B5-A504-7FA89F9F40C8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6" tIns="46569" rIns="93136" bIns="4656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4114800"/>
          </a:xfrm>
          <a:prstGeom prst="rect">
            <a:avLst/>
          </a:prstGeom>
        </p:spPr>
        <p:txBody>
          <a:bodyPr vert="horz" lIns="93136" tIns="46569" rIns="93136" bIns="4656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0"/>
            <a:ext cx="3037840" cy="466433"/>
          </a:xfrm>
          <a:prstGeom prst="rect">
            <a:avLst/>
          </a:prstGeom>
        </p:spPr>
        <p:txBody>
          <a:bodyPr vert="horz" lIns="93136" tIns="46569" rIns="93136" bIns="46569" rtlCol="0" anchor="b"/>
          <a:lstStyle>
            <a:lvl1pPr algn="l">
              <a:defRPr sz="10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70"/>
            <a:ext cx="3037840" cy="466433"/>
          </a:xfrm>
          <a:prstGeom prst="rect">
            <a:avLst/>
          </a:prstGeom>
        </p:spPr>
        <p:txBody>
          <a:bodyPr vert="horz" lIns="93136" tIns="46569" rIns="93136" bIns="46569" rtlCol="0" anchor="b"/>
          <a:lstStyle>
            <a:lvl1pPr algn="r">
              <a:defRPr sz="1000"/>
            </a:lvl1pPr>
          </a:lstStyle>
          <a:p>
            <a:fld id="{3B146429-42CB-4005-8AE8-85C5C6F846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11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46429-42CB-4005-8AE8-85C5C6F846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018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5D0261F-F0EA-41AC-B5CE-D2FDD9BA5A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365760" y="2057400"/>
            <a:ext cx="7863840" cy="32004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None/>
              <a:defRPr sz="2800" b="1" spc="2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0"/>
          </p:nvPr>
        </p:nvSpPr>
        <p:spPr>
          <a:xfrm>
            <a:off x="365760" y="2514600"/>
            <a:ext cx="7863840" cy="32004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None/>
              <a:defRPr sz="20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365760" y="3429000"/>
            <a:ext cx="7863840" cy="27432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5C3F606E-3343-4EBB-B89C-61B412FEB4E7}"/>
              </a:ext>
            </a:extLst>
          </p:cNvPr>
          <p:cNvSpPr txBox="1">
            <a:spLocks/>
          </p:cNvSpPr>
          <p:nvPr userDrawn="1"/>
        </p:nvSpPr>
        <p:spPr>
          <a:xfrm>
            <a:off x="365760" y="3886200"/>
            <a:ext cx="2743200" cy="64008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bg1"/>
                </a:solidFill>
                <a:latin typeface="+mn-lt"/>
              </a:rPr>
              <a:t>Felix Chang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bg1"/>
                </a:solidFill>
                <a:latin typeface="+mn-lt"/>
              </a:rPr>
              <a:t>felix.chang@decisionq.com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bg1"/>
                </a:solidFill>
                <a:latin typeface="+mn-lt"/>
              </a:rPr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C42714F4-56DE-4DE7-9F0A-D3EF1032B6F3}"/>
              </a:ext>
            </a:extLst>
          </p:cNvPr>
          <p:cNvSpPr txBox="1">
            <a:spLocks/>
          </p:cNvSpPr>
          <p:nvPr userDrawn="1"/>
        </p:nvSpPr>
        <p:spPr>
          <a:xfrm>
            <a:off x="6035040" y="3886200"/>
            <a:ext cx="2743200" cy="64008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bg1"/>
                </a:solidFill>
                <a:latin typeface="+mn-lt"/>
              </a:rPr>
              <a:t>2200 Wilson Boulevard, Suite 850</a:t>
            </a:r>
          </a:p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bg1"/>
                </a:solidFill>
                <a:latin typeface="+mn-lt"/>
              </a:rPr>
              <a:t>Arlington, Virginia</a:t>
            </a:r>
          </a:p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bg1"/>
                </a:solidFill>
                <a:latin typeface="+mn-lt"/>
              </a:rPr>
              <a:t>United States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3BB17D1-5F56-49EE-9B23-5D5C8A82DCF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480" y="320041"/>
            <a:ext cx="377073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665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65760" y="4846320"/>
            <a:ext cx="1828800" cy="18466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31B756-AD21-4771-A91E-584F72EE0A3D}" type="slidenum">
              <a:rPr lang="en-US" sz="600" b="1" smtClean="0">
                <a:solidFill>
                  <a:schemeClr val="bg1">
                    <a:lumMod val="50000"/>
                  </a:schemeClr>
                </a:solidFill>
                <a:latin typeface="+mn-lt"/>
                <a:cs typeface="Arial" pitchFamily="34" charset="0"/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sz="600" dirty="0">
                <a:solidFill>
                  <a:schemeClr val="bg1">
                    <a:lumMod val="50000"/>
                  </a:schemeClr>
                </a:solidFill>
                <a:latin typeface="+mn-lt"/>
                <a:cs typeface="Arial" pitchFamily="34" charset="0"/>
              </a:rPr>
              <a:t>  |  </a:t>
            </a:r>
            <a:r>
              <a:rPr lang="en-US" sz="600" b="0" dirty="0">
                <a:solidFill>
                  <a:schemeClr val="bg1">
                    <a:lumMod val="50000"/>
                  </a:schemeClr>
                </a:solidFill>
                <a:latin typeface="+mn-lt"/>
                <a:cs typeface="Arial" pitchFamily="34" charset="0"/>
              </a:rPr>
              <a:t>Business </a:t>
            </a:r>
            <a:r>
              <a:rPr lang="en-US" sz="600" b="0" baseline="0" dirty="0">
                <a:solidFill>
                  <a:schemeClr val="bg1">
                    <a:lumMod val="50000"/>
                  </a:schemeClr>
                </a:solidFill>
                <a:latin typeface="+mn-lt"/>
                <a:cs typeface="Arial" pitchFamily="34" charset="0"/>
              </a:rPr>
              <a:t>Proprietary</a:t>
            </a:r>
            <a:endParaRPr lang="en-US" sz="600" b="0" dirty="0">
              <a:solidFill>
                <a:schemeClr val="bg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6949440" y="4846320"/>
            <a:ext cx="1828800" cy="184666"/>
          </a:xfrm>
          <a:prstGeom prst="rect">
            <a:avLst/>
          </a:prstGeom>
          <a:noFill/>
        </p:spPr>
        <p:txBody>
          <a:bodyPr wrap="square" lIns="45720" rIns="0" rtlCol="0">
            <a:spAutoFit/>
          </a:bodyPr>
          <a:lstStyle/>
          <a:p>
            <a:pPr algn="r"/>
            <a:r>
              <a:rPr lang="en-US" sz="600" dirty="0">
                <a:solidFill>
                  <a:schemeClr val="bg1">
                    <a:lumMod val="50000"/>
                  </a:schemeClr>
                </a:solidFill>
                <a:latin typeface="+mn-lt"/>
                <a:cs typeface="Arial" pitchFamily="34" charset="0"/>
              </a:rPr>
              <a:t>© Copyright</a:t>
            </a:r>
            <a:r>
              <a:rPr lang="en-US" sz="600" baseline="0" dirty="0">
                <a:solidFill>
                  <a:schemeClr val="bg1">
                    <a:lumMod val="50000"/>
                  </a:schemeClr>
                </a:solidFill>
                <a:latin typeface="+mn-lt"/>
                <a:cs typeface="Arial" pitchFamily="34" charset="0"/>
              </a:rPr>
              <a:t> 2021</a:t>
            </a:r>
            <a:endParaRPr lang="en-US" sz="600" dirty="0">
              <a:solidFill>
                <a:schemeClr val="bg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65760" y="320040"/>
            <a:ext cx="7863840" cy="32004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>
              <a:buNone/>
              <a:defRPr sz="2400" b="0">
                <a:solidFill>
                  <a:srgbClr val="5A58A6"/>
                </a:solidFill>
                <a:latin typeface="+mj-lt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title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3570BD-9CF1-437F-9282-9FDE98BAF1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064" y="320041"/>
            <a:ext cx="263951" cy="32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439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4170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EF5DD7FD-036A-4D54-A272-7E8173ED18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"/>
            <a:ext cx="9144000" cy="5143500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Predicting Chemical Dependencies</a:t>
            </a:r>
            <a:endParaRPr lang="en-US" sz="2800" b="1" spc="2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>
          <a:xfrm>
            <a:off x="365760" y="2514600"/>
            <a:ext cx="7863840" cy="320040"/>
          </a:xfrm>
        </p:spPr>
        <p:txBody>
          <a:bodyPr/>
          <a:lstStyle/>
          <a:p>
            <a:r>
              <a:rPr lang="en-US" dirty="0"/>
              <a:t> Alcohol, Cannabis, and Opioids</a:t>
            </a:r>
            <a:endParaRPr lang="en-US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July 2023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B88AF96-13C6-4FD7-931F-89C77C3627A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3064" y="320041"/>
            <a:ext cx="263951" cy="320040"/>
          </a:xfrm>
          <a:prstGeom prst="rect">
            <a:avLst/>
          </a:prstGeom>
        </p:spPr>
      </p:pic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65AED25C-4E4C-4FF2-90E1-C0566C57E23B}"/>
              </a:ext>
            </a:extLst>
          </p:cNvPr>
          <p:cNvSpPr txBox="1">
            <a:spLocks/>
          </p:cNvSpPr>
          <p:nvPr/>
        </p:nvSpPr>
        <p:spPr>
          <a:xfrm>
            <a:off x="365760" y="3886200"/>
            <a:ext cx="2743200" cy="64008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bg1"/>
                </a:solidFill>
                <a:latin typeface="+mn-lt"/>
              </a:rPr>
              <a:t>Elizabeth Silvius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bg1"/>
                </a:solidFill>
                <a:latin typeface="+mn-lt"/>
              </a:rPr>
              <a:t>liz.silvius@decisionq.com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72AFB085-589A-46EB-9E51-A12A3A1E02AF}"/>
              </a:ext>
            </a:extLst>
          </p:cNvPr>
          <p:cNvSpPr txBox="1">
            <a:spLocks/>
          </p:cNvSpPr>
          <p:nvPr/>
        </p:nvSpPr>
        <p:spPr>
          <a:xfrm>
            <a:off x="6035040" y="3886200"/>
            <a:ext cx="2743200" cy="64008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bg1"/>
                </a:solidFill>
                <a:latin typeface="+mn-lt"/>
              </a:rPr>
              <a:t>2200 Wilson Boulevard, Suite 850</a:t>
            </a:r>
          </a:p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bg1"/>
                </a:solidFill>
                <a:latin typeface="+mn-lt"/>
              </a:rPr>
              <a:t>Arlington, Virginia</a:t>
            </a:r>
          </a:p>
          <a:p>
            <a:pPr algn="r">
              <a:lnSpc>
                <a:spcPct val="11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bg1"/>
                </a:solidFill>
                <a:latin typeface="+mn-lt"/>
              </a:rPr>
              <a:t>United States</a:t>
            </a:r>
          </a:p>
        </p:txBody>
      </p:sp>
    </p:spTree>
    <p:extLst>
      <p:ext uri="{BB962C8B-B14F-4D97-AF65-F5344CB8AC3E}">
        <p14:creationId xmlns:p14="http://schemas.microsoft.com/office/powerpoint/2010/main" val="2665595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5ECB1C7-C4E6-441E-B642-86DC417E1F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Validation</a:t>
            </a:r>
          </a:p>
        </p:txBody>
      </p:sp>
      <p:pic>
        <p:nvPicPr>
          <p:cNvPr id="7" name="Picture 6" descr="A graph of a graph&#10;&#10;Description automatically generated">
            <a:extLst>
              <a:ext uri="{FF2B5EF4-FFF2-40B4-BE49-F238E27FC236}">
                <a16:creationId xmlns:a16="http://schemas.microsoft.com/office/drawing/2014/main" id="{D3049503-42AC-32E2-495B-C9802323EA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742950"/>
            <a:ext cx="3965898" cy="4156710"/>
          </a:xfrm>
          <a:prstGeom prst="rect">
            <a:avLst/>
          </a:prstGeom>
        </p:spPr>
      </p:pic>
      <p:pic>
        <p:nvPicPr>
          <p:cNvPr id="9" name="Picture 8" descr="A graph of a function&#10;&#10;Description automatically generated">
            <a:extLst>
              <a:ext uri="{FF2B5EF4-FFF2-40B4-BE49-F238E27FC236}">
                <a16:creationId xmlns:a16="http://schemas.microsoft.com/office/drawing/2014/main" id="{42CC5BA3-E118-EE76-48AA-F391ABC9DF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362" y="1123950"/>
            <a:ext cx="3276600" cy="356558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2F4CD6E-8172-9A7E-DD5A-3BFBBA52C308}"/>
              </a:ext>
            </a:extLst>
          </p:cNvPr>
          <p:cNvSpPr txBox="1"/>
          <p:nvPr/>
        </p:nvSpPr>
        <p:spPr>
          <a:xfrm>
            <a:off x="-76200" y="737755"/>
            <a:ext cx="6019800" cy="73712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lvl="1">
              <a:lnSpc>
                <a:spcPct val="110000"/>
              </a:lnSpc>
              <a:spcAft>
                <a:spcPts val="600"/>
              </a:spcAft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20% Holdout Set</a:t>
            </a:r>
          </a:p>
          <a:p>
            <a:pPr marL="342900" indent="-3429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06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5ECB1C7-C4E6-441E-B642-86DC417E1F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54467D-7EC6-4F64-8D1E-0AB40144F7C4}"/>
              </a:ext>
            </a:extLst>
          </p:cNvPr>
          <p:cNvSpPr txBox="1"/>
          <p:nvPr/>
        </p:nvSpPr>
        <p:spPr>
          <a:xfrm>
            <a:off x="1219200" y="1003628"/>
            <a:ext cx="5715000" cy="190667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Thank You!</a:t>
            </a:r>
          </a:p>
          <a:p>
            <a:pPr marL="800100" lvl="1" indent="-342900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Kenley Money and Trang Riley – always helpful and readily available!</a:t>
            </a:r>
          </a:p>
          <a:p>
            <a:pPr marL="800100" lvl="1" indent="-342900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134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5ECB1C7-C4E6-441E-B642-86DC417E1F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Who We Are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2A9B858-96AC-9668-C9A2-907C3C26E312}"/>
              </a:ext>
            </a:extLst>
          </p:cNvPr>
          <p:cNvCxnSpPr>
            <a:cxnSpLocks/>
          </p:cNvCxnSpPr>
          <p:nvPr/>
        </p:nvCxnSpPr>
        <p:spPr>
          <a:xfrm>
            <a:off x="1524000" y="3562349"/>
            <a:ext cx="4000500" cy="0"/>
          </a:xfrm>
          <a:prstGeom prst="line">
            <a:avLst/>
          </a:prstGeom>
          <a:ln w="31750">
            <a:solidFill>
              <a:srgbClr val="28ABE2"/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F9671FA-0285-F13E-BF06-930975BAB787}"/>
              </a:ext>
            </a:extLst>
          </p:cNvPr>
          <p:cNvGrpSpPr/>
          <p:nvPr/>
        </p:nvGrpSpPr>
        <p:grpSpPr>
          <a:xfrm>
            <a:off x="2184400" y="2800349"/>
            <a:ext cx="2082800" cy="101600"/>
            <a:chOff x="1965960" y="2834640"/>
            <a:chExt cx="1874520" cy="91440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3B837619-3394-7FAE-2158-02277FFE614D}"/>
                </a:ext>
              </a:extLst>
            </p:cNvPr>
            <p:cNvSpPr/>
            <p:nvPr/>
          </p:nvSpPr>
          <p:spPr>
            <a:xfrm>
              <a:off x="3017520" y="2834640"/>
              <a:ext cx="822960" cy="91440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581CFEB-9BBE-D682-7235-12B854453A08}"/>
                </a:ext>
              </a:extLst>
            </p:cNvPr>
            <p:cNvSpPr/>
            <p:nvPr/>
          </p:nvSpPr>
          <p:spPr>
            <a:xfrm>
              <a:off x="1965960" y="2834640"/>
              <a:ext cx="822960" cy="91440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3663CE8B-21B7-5D97-B2CF-A8AE1808B150}"/>
              </a:ext>
            </a:extLst>
          </p:cNvPr>
          <p:cNvSpPr txBox="1"/>
          <p:nvPr/>
        </p:nvSpPr>
        <p:spPr>
          <a:xfrm>
            <a:off x="2743200" y="971550"/>
            <a:ext cx="914400" cy="54715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900" b="1" spc="32" dirty="0">
                <a:solidFill>
                  <a:srgbClr val="5A58A6"/>
                </a:solidFill>
              </a:rPr>
              <a:t>COLON CANCER RECURRENCE AND SURVIVAL CDST CREATED</a:t>
            </a:r>
            <a:endParaRPr lang="en-US" sz="900" b="1" spc="32" baseline="40000" dirty="0">
              <a:solidFill>
                <a:srgbClr val="5A58A6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F158AEB-5D50-7ADC-1872-B5DAF535FBCF}"/>
              </a:ext>
            </a:extLst>
          </p:cNvPr>
          <p:cNvSpPr txBox="1"/>
          <p:nvPr/>
        </p:nvSpPr>
        <p:spPr>
          <a:xfrm>
            <a:off x="1574800" y="971550"/>
            <a:ext cx="914400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00" b="1" spc="32" dirty="0">
                <a:solidFill>
                  <a:srgbClr val="5A58A6"/>
                </a:solidFill>
              </a:rPr>
              <a:t>SUBSTANCE USE DISORDER CDST CREATED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4A82EC5-5B7C-7032-915F-BB18C8C492E1}"/>
              </a:ext>
            </a:extLst>
          </p:cNvPr>
          <p:cNvCxnSpPr/>
          <p:nvPr/>
        </p:nvCxnSpPr>
        <p:spPr>
          <a:xfrm>
            <a:off x="2032000" y="1479549"/>
            <a:ext cx="0" cy="3556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40">
            <a:extLst>
              <a:ext uri="{FF2B5EF4-FFF2-40B4-BE49-F238E27FC236}">
                <a16:creationId xmlns:a16="http://schemas.microsoft.com/office/drawing/2014/main" id="{4F88BED6-551A-34E9-AF1A-037AC790A6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" y="1327150"/>
            <a:ext cx="406400" cy="464457"/>
          </a:xfrm>
          <a:prstGeom prst="rect">
            <a:avLst/>
          </a:prstGeom>
        </p:spPr>
      </p:pic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24DC364-6F94-EC7A-F669-EA2B8FA49E1D}"/>
              </a:ext>
            </a:extLst>
          </p:cNvPr>
          <p:cNvCxnSpPr>
            <a:cxnSpLocks/>
            <a:endCxn id="47" idx="2"/>
          </p:cNvCxnSpPr>
          <p:nvPr/>
        </p:nvCxnSpPr>
        <p:spPr>
          <a:xfrm>
            <a:off x="0" y="2139949"/>
            <a:ext cx="5486400" cy="0"/>
          </a:xfrm>
          <a:prstGeom prst="line">
            <a:avLst/>
          </a:prstGeom>
          <a:ln w="31750">
            <a:solidFill>
              <a:srgbClr val="28ABE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>
            <a:extLst>
              <a:ext uri="{FF2B5EF4-FFF2-40B4-BE49-F238E27FC236}">
                <a16:creationId xmlns:a16="http://schemas.microsoft.com/office/drawing/2014/main" id="{590E3819-19D5-AB53-CAA5-160D19D1ADF2}"/>
              </a:ext>
            </a:extLst>
          </p:cNvPr>
          <p:cNvSpPr/>
          <p:nvPr/>
        </p:nvSpPr>
        <p:spPr>
          <a:xfrm>
            <a:off x="5486400" y="2089149"/>
            <a:ext cx="101600" cy="101600"/>
          </a:xfrm>
          <a:prstGeom prst="ellipse">
            <a:avLst/>
          </a:prstGeom>
          <a:solidFill>
            <a:srgbClr val="7FD4F7"/>
          </a:solidFill>
          <a:ln w="31750">
            <a:solidFill>
              <a:srgbClr val="28AB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18607356-5769-EC00-AF60-646B10BD1C94}"/>
              </a:ext>
            </a:extLst>
          </p:cNvPr>
          <p:cNvSpPr/>
          <p:nvPr/>
        </p:nvSpPr>
        <p:spPr>
          <a:xfrm>
            <a:off x="3149600" y="2089149"/>
            <a:ext cx="101600" cy="101600"/>
          </a:xfrm>
          <a:prstGeom prst="ellipse">
            <a:avLst/>
          </a:prstGeom>
          <a:solidFill>
            <a:srgbClr val="7FD4F7"/>
          </a:solidFill>
          <a:ln w="31750">
            <a:solidFill>
              <a:srgbClr val="28AB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0C9A1444-A601-0FE7-50BD-34E195E60C51}"/>
              </a:ext>
            </a:extLst>
          </p:cNvPr>
          <p:cNvSpPr/>
          <p:nvPr/>
        </p:nvSpPr>
        <p:spPr>
          <a:xfrm>
            <a:off x="1981200" y="2089149"/>
            <a:ext cx="101600" cy="101600"/>
          </a:xfrm>
          <a:prstGeom prst="ellipse">
            <a:avLst/>
          </a:prstGeom>
          <a:solidFill>
            <a:srgbClr val="7FD4F7"/>
          </a:solidFill>
          <a:ln w="31750">
            <a:solidFill>
              <a:srgbClr val="28AB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DA6D25EF-74AC-4679-46D3-FB63D53CB125}"/>
              </a:ext>
            </a:extLst>
          </p:cNvPr>
          <p:cNvSpPr/>
          <p:nvPr/>
        </p:nvSpPr>
        <p:spPr>
          <a:xfrm>
            <a:off x="812800" y="2089149"/>
            <a:ext cx="101600" cy="101600"/>
          </a:xfrm>
          <a:prstGeom prst="ellipse">
            <a:avLst/>
          </a:prstGeom>
          <a:solidFill>
            <a:srgbClr val="7FD4F7"/>
          </a:solidFill>
          <a:ln w="31750">
            <a:solidFill>
              <a:srgbClr val="28AB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AE519AA-AB55-A779-5835-BA2343991939}"/>
              </a:ext>
            </a:extLst>
          </p:cNvPr>
          <p:cNvSpPr/>
          <p:nvPr/>
        </p:nvSpPr>
        <p:spPr>
          <a:xfrm>
            <a:off x="4318000" y="2089149"/>
            <a:ext cx="101600" cy="101600"/>
          </a:xfrm>
          <a:prstGeom prst="ellipse">
            <a:avLst/>
          </a:prstGeom>
          <a:solidFill>
            <a:srgbClr val="7FD4F7"/>
          </a:solidFill>
          <a:ln w="31750">
            <a:solidFill>
              <a:srgbClr val="28AB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D3462AC-73CD-682D-7C19-BF0044469ECB}"/>
              </a:ext>
            </a:extLst>
          </p:cNvPr>
          <p:cNvSpPr txBox="1"/>
          <p:nvPr/>
        </p:nvSpPr>
        <p:spPr>
          <a:xfrm>
            <a:off x="2946400" y="1906270"/>
            <a:ext cx="5080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00" b="1" spc="32" dirty="0">
                <a:solidFill>
                  <a:srgbClr val="5A58A6"/>
                </a:solidFill>
              </a:rPr>
              <a:t>2011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BF24C4B-DA14-EC78-AB40-0F91AF393CCB}"/>
              </a:ext>
            </a:extLst>
          </p:cNvPr>
          <p:cNvSpPr txBox="1"/>
          <p:nvPr/>
        </p:nvSpPr>
        <p:spPr>
          <a:xfrm>
            <a:off x="4114800" y="1906270"/>
            <a:ext cx="5080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00" b="1" spc="32" dirty="0">
                <a:solidFill>
                  <a:srgbClr val="5A58A6"/>
                </a:solidFill>
              </a:rPr>
              <a:t>2014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C9852C2-2FD2-D023-94EF-C4FF06CB9E92}"/>
              </a:ext>
            </a:extLst>
          </p:cNvPr>
          <p:cNvSpPr txBox="1"/>
          <p:nvPr/>
        </p:nvSpPr>
        <p:spPr>
          <a:xfrm>
            <a:off x="1778000" y="1906270"/>
            <a:ext cx="5080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00" b="1" spc="32" dirty="0">
                <a:solidFill>
                  <a:srgbClr val="5A58A6"/>
                </a:solidFill>
              </a:rPr>
              <a:t>2008</a:t>
            </a:r>
          </a:p>
        </p:txBody>
      </p:sp>
      <p:sp>
        <p:nvSpPr>
          <p:cNvPr id="51" name="Arc 50">
            <a:extLst>
              <a:ext uri="{FF2B5EF4-FFF2-40B4-BE49-F238E27FC236}">
                <a16:creationId xmlns:a16="http://schemas.microsoft.com/office/drawing/2014/main" id="{60FE77E3-E4D2-22A9-60B3-96C0C2A36B67}"/>
              </a:ext>
            </a:extLst>
          </p:cNvPr>
          <p:cNvSpPr/>
          <p:nvPr/>
        </p:nvSpPr>
        <p:spPr>
          <a:xfrm>
            <a:off x="5638800" y="2139949"/>
            <a:ext cx="711200" cy="711200"/>
          </a:xfrm>
          <a:prstGeom prst="arc">
            <a:avLst>
              <a:gd name="adj1" fmla="val 16200000"/>
              <a:gd name="adj2" fmla="val 5469812"/>
            </a:avLst>
          </a:prstGeom>
          <a:ln w="31750">
            <a:solidFill>
              <a:srgbClr val="28ABE2"/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52" name="Arc 51">
            <a:extLst>
              <a:ext uri="{FF2B5EF4-FFF2-40B4-BE49-F238E27FC236}">
                <a16:creationId xmlns:a16="http://schemas.microsoft.com/office/drawing/2014/main" id="{B09265EF-4242-208B-5615-75AF940BDDF8}"/>
              </a:ext>
            </a:extLst>
          </p:cNvPr>
          <p:cNvSpPr/>
          <p:nvPr/>
        </p:nvSpPr>
        <p:spPr>
          <a:xfrm>
            <a:off x="1219200" y="2851149"/>
            <a:ext cx="711200" cy="711200"/>
          </a:xfrm>
          <a:prstGeom prst="arc">
            <a:avLst>
              <a:gd name="adj1" fmla="val 5396504"/>
              <a:gd name="adj2" fmla="val 16239304"/>
            </a:avLst>
          </a:prstGeom>
          <a:ln w="31750">
            <a:solidFill>
              <a:srgbClr val="28ABE2"/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20348FD1-798B-B6DC-B5F3-27422E4EE6D2}"/>
              </a:ext>
            </a:extLst>
          </p:cNvPr>
          <p:cNvCxnSpPr>
            <a:cxnSpLocks/>
          </p:cNvCxnSpPr>
          <p:nvPr/>
        </p:nvCxnSpPr>
        <p:spPr>
          <a:xfrm>
            <a:off x="5588000" y="2139949"/>
            <a:ext cx="406400" cy="0"/>
          </a:xfrm>
          <a:prstGeom prst="line">
            <a:avLst/>
          </a:prstGeom>
          <a:ln w="31750">
            <a:solidFill>
              <a:srgbClr val="28ABE2"/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12904C89-0056-A6D5-5EEE-E75F30FA38B3}"/>
              </a:ext>
            </a:extLst>
          </p:cNvPr>
          <p:cNvSpPr txBox="1"/>
          <p:nvPr/>
        </p:nvSpPr>
        <p:spPr>
          <a:xfrm>
            <a:off x="355600" y="971550"/>
            <a:ext cx="1016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00" b="1" spc="32" dirty="0">
                <a:solidFill>
                  <a:srgbClr val="5A58A6"/>
                </a:solidFill>
              </a:rPr>
              <a:t>FASTERANALYTICS</a:t>
            </a:r>
            <a:r>
              <a:rPr lang="en-US" sz="900" b="1" spc="32" baseline="40000" dirty="0">
                <a:solidFill>
                  <a:srgbClr val="5A58A6"/>
                </a:solidFill>
              </a:rPr>
              <a:t>T</a:t>
            </a:r>
            <a:r>
              <a:rPr lang="en-US" sz="900" b="1" spc="32" dirty="0">
                <a:solidFill>
                  <a:srgbClr val="5A58A6"/>
                </a:solidFill>
              </a:rPr>
              <a:t>DEVELOPED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5E184CC-AA65-63A9-ECBD-5602353508DF}"/>
              </a:ext>
            </a:extLst>
          </p:cNvPr>
          <p:cNvSpPr txBox="1"/>
          <p:nvPr/>
        </p:nvSpPr>
        <p:spPr>
          <a:xfrm>
            <a:off x="609600" y="1906269"/>
            <a:ext cx="5080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00" b="1" spc="32" dirty="0">
                <a:solidFill>
                  <a:srgbClr val="5A58A6"/>
                </a:solidFill>
              </a:rPr>
              <a:t>1996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C0C9A20-FCBC-8BD6-FE0F-ABED09D09DDD}"/>
              </a:ext>
            </a:extLst>
          </p:cNvPr>
          <p:cNvSpPr txBox="1"/>
          <p:nvPr/>
        </p:nvSpPr>
        <p:spPr>
          <a:xfrm>
            <a:off x="5283200" y="1906270"/>
            <a:ext cx="5080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00" b="1" spc="32" dirty="0">
                <a:solidFill>
                  <a:srgbClr val="5A58A6"/>
                </a:solidFill>
              </a:rPr>
              <a:t>2017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486C4D9C-CC0A-C49C-11D5-11991B2432F5}"/>
              </a:ext>
            </a:extLst>
          </p:cNvPr>
          <p:cNvCxnSpPr>
            <a:cxnSpLocks/>
            <a:stCxn id="58" idx="6"/>
          </p:cNvCxnSpPr>
          <p:nvPr/>
        </p:nvCxnSpPr>
        <p:spPr>
          <a:xfrm>
            <a:off x="5588000" y="3562349"/>
            <a:ext cx="812800" cy="0"/>
          </a:xfrm>
          <a:prstGeom prst="line">
            <a:avLst/>
          </a:prstGeom>
          <a:ln w="31750">
            <a:solidFill>
              <a:srgbClr val="28ABE2"/>
            </a:solidFill>
            <a:prstDash val="sysDash"/>
            <a:miter lim="800000"/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>
            <a:extLst>
              <a:ext uri="{FF2B5EF4-FFF2-40B4-BE49-F238E27FC236}">
                <a16:creationId xmlns:a16="http://schemas.microsoft.com/office/drawing/2014/main" id="{AAC31552-C734-67FA-306E-2617B496EA28}"/>
              </a:ext>
            </a:extLst>
          </p:cNvPr>
          <p:cNvSpPr/>
          <p:nvPr/>
        </p:nvSpPr>
        <p:spPr>
          <a:xfrm>
            <a:off x="5486400" y="3511549"/>
            <a:ext cx="101600" cy="101600"/>
          </a:xfrm>
          <a:prstGeom prst="ellipse">
            <a:avLst/>
          </a:prstGeom>
          <a:solidFill>
            <a:srgbClr val="7FD4F7"/>
          </a:solidFill>
          <a:ln w="31750">
            <a:solidFill>
              <a:srgbClr val="28ABE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94A4F061-B3F1-8D80-DD3A-5CAD485D425E}"/>
              </a:ext>
            </a:extLst>
          </p:cNvPr>
          <p:cNvSpPr/>
          <p:nvPr/>
        </p:nvSpPr>
        <p:spPr>
          <a:xfrm>
            <a:off x="1981200" y="3511549"/>
            <a:ext cx="101600" cy="101600"/>
          </a:xfrm>
          <a:prstGeom prst="ellipse">
            <a:avLst/>
          </a:prstGeom>
          <a:solidFill>
            <a:srgbClr val="7FD4F7"/>
          </a:solidFill>
          <a:ln w="31750">
            <a:solidFill>
              <a:srgbClr val="28ABE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53A8E858-8758-3503-88D8-9EAB9ABDED6E}"/>
              </a:ext>
            </a:extLst>
          </p:cNvPr>
          <p:cNvSpPr/>
          <p:nvPr/>
        </p:nvSpPr>
        <p:spPr>
          <a:xfrm>
            <a:off x="4318000" y="3511549"/>
            <a:ext cx="101600" cy="101600"/>
          </a:xfrm>
          <a:prstGeom prst="ellipse">
            <a:avLst/>
          </a:prstGeom>
          <a:solidFill>
            <a:srgbClr val="7FD4F7"/>
          </a:solidFill>
          <a:ln w="31750">
            <a:solidFill>
              <a:srgbClr val="28ABE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D29A89B-E117-CF3F-2855-69BE2F8F7125}"/>
              </a:ext>
            </a:extLst>
          </p:cNvPr>
          <p:cNvSpPr txBox="1"/>
          <p:nvPr/>
        </p:nvSpPr>
        <p:spPr>
          <a:xfrm>
            <a:off x="1778000" y="3328670"/>
            <a:ext cx="5080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00" b="1" spc="32" dirty="0">
                <a:solidFill>
                  <a:srgbClr val="5A58A6"/>
                </a:solidFill>
              </a:rPr>
              <a:t>2017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9BAF902-D65C-1B44-FC5E-0E86B55EE4F9}"/>
              </a:ext>
            </a:extLst>
          </p:cNvPr>
          <p:cNvSpPr txBox="1"/>
          <p:nvPr/>
        </p:nvSpPr>
        <p:spPr>
          <a:xfrm>
            <a:off x="5269624" y="3325818"/>
            <a:ext cx="5080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00" b="1" spc="32" dirty="0">
                <a:solidFill>
                  <a:srgbClr val="5A58A6"/>
                </a:solidFill>
              </a:rPr>
              <a:t>2022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4F4B42FF-2CD1-F5F9-991A-41C9BB8B9348}"/>
              </a:ext>
            </a:extLst>
          </p:cNvPr>
          <p:cNvCxnSpPr>
            <a:cxnSpLocks/>
          </p:cNvCxnSpPr>
          <p:nvPr/>
        </p:nvCxnSpPr>
        <p:spPr>
          <a:xfrm>
            <a:off x="1574800" y="2851149"/>
            <a:ext cx="4470400" cy="0"/>
          </a:xfrm>
          <a:prstGeom prst="line">
            <a:avLst/>
          </a:prstGeom>
          <a:ln w="31750">
            <a:solidFill>
              <a:srgbClr val="28ABE2"/>
            </a:solidFill>
            <a:prstDash val="solid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 63">
            <a:extLst>
              <a:ext uri="{FF2B5EF4-FFF2-40B4-BE49-F238E27FC236}">
                <a16:creationId xmlns:a16="http://schemas.microsoft.com/office/drawing/2014/main" id="{6ABF480F-CA92-4292-E9BF-A6367A40574F}"/>
              </a:ext>
            </a:extLst>
          </p:cNvPr>
          <p:cNvSpPr/>
          <p:nvPr/>
        </p:nvSpPr>
        <p:spPr>
          <a:xfrm>
            <a:off x="3149600" y="3511549"/>
            <a:ext cx="101600" cy="101600"/>
          </a:xfrm>
          <a:prstGeom prst="ellipse">
            <a:avLst/>
          </a:prstGeom>
          <a:solidFill>
            <a:srgbClr val="7FD4F7"/>
          </a:solidFill>
          <a:ln w="31750">
            <a:solidFill>
              <a:srgbClr val="28ABE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bg1"/>
              </a:solidFill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116E5D2-7618-3280-7F3F-D69B92129D04}"/>
              </a:ext>
            </a:extLst>
          </p:cNvPr>
          <p:cNvSpPr txBox="1"/>
          <p:nvPr/>
        </p:nvSpPr>
        <p:spPr>
          <a:xfrm>
            <a:off x="2944115" y="3325818"/>
            <a:ext cx="5080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00" b="1" spc="32" dirty="0">
                <a:solidFill>
                  <a:srgbClr val="5A58A6"/>
                </a:solidFill>
              </a:rPr>
              <a:t>2018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E29C4CD-2968-69C6-A4D6-380538638232}"/>
              </a:ext>
            </a:extLst>
          </p:cNvPr>
          <p:cNvSpPr txBox="1"/>
          <p:nvPr/>
        </p:nvSpPr>
        <p:spPr>
          <a:xfrm>
            <a:off x="3911600" y="3765550"/>
            <a:ext cx="91440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00" b="1" spc="32" dirty="0">
                <a:solidFill>
                  <a:srgbClr val="5A58A6"/>
                </a:solidFill>
              </a:rPr>
              <a:t>API-ACCESSIBLE ARCHITECTURE FOR MULTIPLE CDSTs CREATED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41E33536-5E9F-91CE-20EA-CB7076F66521}"/>
              </a:ext>
            </a:extLst>
          </p:cNvPr>
          <p:cNvSpPr txBox="1"/>
          <p:nvPr/>
        </p:nvSpPr>
        <p:spPr>
          <a:xfrm>
            <a:off x="4114800" y="3328670"/>
            <a:ext cx="50800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00" b="1" spc="32" dirty="0">
                <a:solidFill>
                  <a:srgbClr val="5A58A6"/>
                </a:solidFill>
              </a:rPr>
              <a:t>2021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E3D49EA-7EF1-9B9B-6AB2-C49A03D97FBD}"/>
              </a:ext>
            </a:extLst>
          </p:cNvPr>
          <p:cNvGrpSpPr/>
          <p:nvPr/>
        </p:nvGrpSpPr>
        <p:grpSpPr>
          <a:xfrm>
            <a:off x="2743200" y="3765549"/>
            <a:ext cx="914400" cy="764035"/>
            <a:chOff x="390981" y="3600478"/>
            <a:chExt cx="822960" cy="687631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1F1CDFAB-DDD0-4B8E-4C81-2AD7EAEE8F52}"/>
                </a:ext>
              </a:extLst>
            </p:cNvPr>
            <p:cNvSpPr txBox="1"/>
            <p:nvPr/>
          </p:nvSpPr>
          <p:spPr>
            <a:xfrm>
              <a:off x="390981" y="3600478"/>
              <a:ext cx="822960" cy="37394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900" b="1" spc="32" dirty="0">
                  <a:solidFill>
                    <a:srgbClr val="5A58A6"/>
                  </a:solidFill>
                </a:rPr>
                <a:t>NIH DEPLOYS </a:t>
              </a:r>
              <a:r>
                <a:rPr lang="en-US" sz="900" b="1" spc="32" dirty="0" err="1">
                  <a:solidFill>
                    <a:srgbClr val="5A58A6"/>
                  </a:solidFill>
                </a:rPr>
                <a:t>PATHFx</a:t>
              </a:r>
              <a:r>
                <a:rPr lang="en-US" sz="900" b="1" spc="32" baseline="40000" dirty="0" err="1">
                  <a:solidFill>
                    <a:srgbClr val="5A58A6"/>
                  </a:solidFill>
                </a:rPr>
                <a:t>TM</a:t>
              </a:r>
              <a:r>
                <a:rPr lang="en-US" sz="900" b="1" spc="32" dirty="0">
                  <a:solidFill>
                    <a:srgbClr val="5A58A6"/>
                  </a:solidFill>
                </a:rPr>
                <a:t> CDST INTO EHR</a:t>
              </a:r>
              <a:endParaRPr lang="en-US" sz="900" b="1" dirty="0">
                <a:solidFill>
                  <a:srgbClr val="5A58A6"/>
                </a:solidFill>
              </a:endParaRPr>
            </a:p>
          </p:txBody>
        </p:sp>
        <p:pic>
          <p:nvPicPr>
            <p:cNvPr id="70" name="Picture 69">
              <a:extLst>
                <a:ext uri="{FF2B5EF4-FFF2-40B4-BE49-F238E27FC236}">
                  <a16:creationId xmlns:a16="http://schemas.microsoft.com/office/drawing/2014/main" id="{1E284EB8-471A-283F-E13B-C3487362719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949" y="4057678"/>
              <a:ext cx="365760" cy="230431"/>
            </a:xfrm>
            <a:prstGeom prst="rect">
              <a:avLst/>
            </a:prstGeom>
          </p:spPr>
        </p:pic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D9079444-FBAD-0C26-EE85-A37C78993256}"/>
              </a:ext>
            </a:extLst>
          </p:cNvPr>
          <p:cNvGrpSpPr/>
          <p:nvPr/>
        </p:nvGrpSpPr>
        <p:grpSpPr>
          <a:xfrm>
            <a:off x="1574800" y="3765549"/>
            <a:ext cx="914400" cy="863600"/>
            <a:chOff x="7315200" y="1755648"/>
            <a:chExt cx="1316736" cy="1243584"/>
          </a:xfrm>
        </p:grpSpPr>
        <p:pic>
          <p:nvPicPr>
            <p:cNvPr id="72" name="Picture 71">
              <a:extLst>
                <a:ext uri="{FF2B5EF4-FFF2-40B4-BE49-F238E27FC236}">
                  <a16:creationId xmlns:a16="http://schemas.microsoft.com/office/drawing/2014/main" id="{01CB1933-7323-FC53-24A0-26A569D918E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87734" y="2414016"/>
              <a:ext cx="585216" cy="585216"/>
            </a:xfrm>
            <a:prstGeom prst="rect">
              <a:avLst/>
            </a:prstGeom>
          </p:spPr>
        </p:pic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44AD30F3-C799-A108-83D8-B6EDF4FA8E45}"/>
                </a:ext>
              </a:extLst>
            </p:cNvPr>
            <p:cNvSpPr txBox="1"/>
            <p:nvPr/>
          </p:nvSpPr>
          <p:spPr>
            <a:xfrm>
              <a:off x="7315200" y="1755648"/>
              <a:ext cx="1316736" cy="59831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900" b="1" spc="32" dirty="0" err="1">
                  <a:solidFill>
                    <a:srgbClr val="5A58A6"/>
                  </a:solidFill>
                </a:rPr>
                <a:t>PATHFx</a:t>
              </a:r>
              <a:r>
                <a:rPr lang="en-US" sz="900" b="1" spc="32" baseline="40000" dirty="0" err="1">
                  <a:solidFill>
                    <a:srgbClr val="5A58A6"/>
                  </a:solidFill>
                </a:rPr>
                <a:t>TM</a:t>
              </a:r>
              <a:r>
                <a:rPr lang="en-US" sz="900" b="1" spc="32" dirty="0">
                  <a:solidFill>
                    <a:srgbClr val="5A58A6"/>
                  </a:solidFill>
                </a:rPr>
                <a:t> CDST WINS SWEDEN’S SVEA PRIZE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B87A04FE-29EB-4570-46BC-3CF68EC34C05}"/>
              </a:ext>
            </a:extLst>
          </p:cNvPr>
          <p:cNvGrpSpPr/>
          <p:nvPr/>
        </p:nvGrpSpPr>
        <p:grpSpPr>
          <a:xfrm>
            <a:off x="5080000" y="971550"/>
            <a:ext cx="914400" cy="863599"/>
            <a:chOff x="5632704" y="1755649"/>
            <a:chExt cx="1316736" cy="124358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DCD7C443-0425-5097-A276-B2C653B80F01}"/>
                </a:ext>
              </a:extLst>
            </p:cNvPr>
            <p:cNvSpPr txBox="1"/>
            <p:nvPr/>
          </p:nvSpPr>
          <p:spPr>
            <a:xfrm>
              <a:off x="5632704" y="1755649"/>
              <a:ext cx="1316736" cy="39887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900" b="1" spc="32" dirty="0" err="1">
                  <a:solidFill>
                    <a:srgbClr val="5A58A6"/>
                  </a:solidFill>
                </a:rPr>
                <a:t>PATHFx</a:t>
              </a:r>
              <a:r>
                <a:rPr lang="en-US" sz="900" b="1" spc="32" baseline="40000" dirty="0" err="1">
                  <a:solidFill>
                    <a:srgbClr val="5A58A6"/>
                  </a:solidFill>
                </a:rPr>
                <a:t>TM</a:t>
              </a:r>
              <a:r>
                <a:rPr lang="en-US" sz="900" b="1" spc="32" dirty="0">
                  <a:solidFill>
                    <a:srgbClr val="5A58A6"/>
                  </a:solidFill>
                </a:rPr>
                <a:t> CDST CREATED</a:t>
              </a:r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6BDE6A6A-156D-BCAF-0011-FF01797E6D8E}"/>
                </a:ext>
              </a:extLst>
            </p:cNvPr>
            <p:cNvCxnSpPr/>
            <p:nvPr/>
          </p:nvCxnSpPr>
          <p:spPr>
            <a:xfrm>
              <a:off x="6291072" y="2267712"/>
              <a:ext cx="0" cy="73152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7" name="Picture 76">
            <a:extLst>
              <a:ext uri="{FF2B5EF4-FFF2-40B4-BE49-F238E27FC236}">
                <a16:creationId xmlns:a16="http://schemas.microsoft.com/office/drawing/2014/main" id="{059EF863-16DE-134A-53F0-D6F1F747E1E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7863" y="1449070"/>
            <a:ext cx="284480" cy="327770"/>
          </a:xfrm>
          <a:prstGeom prst="rect">
            <a:avLst/>
          </a:prstGeom>
        </p:spPr>
      </p:pic>
      <p:sp>
        <p:nvSpPr>
          <p:cNvPr id="78" name="TextBox 77">
            <a:extLst>
              <a:ext uri="{FF2B5EF4-FFF2-40B4-BE49-F238E27FC236}">
                <a16:creationId xmlns:a16="http://schemas.microsoft.com/office/drawing/2014/main" id="{909CBAD7-3650-3DE9-D49E-2695DBA7583F}"/>
              </a:ext>
            </a:extLst>
          </p:cNvPr>
          <p:cNvSpPr txBox="1"/>
          <p:nvPr/>
        </p:nvSpPr>
        <p:spPr>
          <a:xfrm>
            <a:off x="3860800" y="971550"/>
            <a:ext cx="1016000" cy="54715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900" b="1" spc="32" dirty="0">
                <a:solidFill>
                  <a:srgbClr val="5A58A6"/>
                </a:solidFill>
              </a:rPr>
              <a:t>INVITED TO JOIN SURGICAL CRITICAL CARE INITIATIVE</a:t>
            </a:r>
            <a:endParaRPr lang="en-US" sz="900" b="1" spc="32" baseline="40000" dirty="0">
              <a:solidFill>
                <a:srgbClr val="5A58A6"/>
              </a:solidFill>
            </a:endParaRP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345476DD-CAE6-02F0-DAD6-53EA972E1219}"/>
              </a:ext>
            </a:extLst>
          </p:cNvPr>
          <p:cNvCxnSpPr/>
          <p:nvPr/>
        </p:nvCxnSpPr>
        <p:spPr>
          <a:xfrm>
            <a:off x="3200400" y="1606550"/>
            <a:ext cx="0" cy="2286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CF2828C4-A6C1-9252-94DA-D816C2E3A752}"/>
              </a:ext>
            </a:extLst>
          </p:cNvPr>
          <p:cNvSpPr txBox="1"/>
          <p:nvPr/>
        </p:nvSpPr>
        <p:spPr>
          <a:xfrm>
            <a:off x="5080000" y="3765550"/>
            <a:ext cx="914400" cy="6924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900" b="1" spc="32" dirty="0">
                <a:solidFill>
                  <a:srgbClr val="5A58A6"/>
                </a:solidFill>
              </a:rPr>
              <a:t>CD/SUD CDST FROM ARKANSAS ALL-PAYERS CLAIMS DATABASE </a:t>
            </a:r>
          </a:p>
        </p:txBody>
      </p:sp>
      <p:pic>
        <p:nvPicPr>
          <p:cNvPr id="81" name="Picture 80" descr="Shape, arrow&#10;&#10;Description automatically generated">
            <a:extLst>
              <a:ext uri="{FF2B5EF4-FFF2-40B4-BE49-F238E27FC236}">
                <a16:creationId xmlns:a16="http://schemas.microsoft.com/office/drawing/2014/main" id="{869E3EB7-13D0-EEE8-62D3-62A599D4310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320" y="2190748"/>
            <a:ext cx="1554480" cy="1354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347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5ECB1C7-C4E6-441E-B642-86DC417E1F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Predicting Chemical Dependencies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BF5CDB-8DCF-44ED-B64D-A1DDDA28F887}"/>
              </a:ext>
            </a:extLst>
          </p:cNvPr>
          <p:cNvSpPr txBox="1"/>
          <p:nvPr/>
        </p:nvSpPr>
        <p:spPr>
          <a:xfrm>
            <a:off x="1066800" y="1047750"/>
            <a:ext cx="6477000" cy="115262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Data Gathering and Curation</a:t>
            </a:r>
          </a:p>
          <a:p>
            <a:pPr marL="342900" indent="-3429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Modeling</a:t>
            </a:r>
          </a:p>
          <a:p>
            <a:pPr marL="342900" indent="-3429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Validation</a:t>
            </a:r>
          </a:p>
        </p:txBody>
      </p:sp>
    </p:spTree>
    <p:extLst>
      <p:ext uri="{BB962C8B-B14F-4D97-AF65-F5344CB8AC3E}">
        <p14:creationId xmlns:p14="http://schemas.microsoft.com/office/powerpoint/2010/main" val="1352895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5ECB1C7-C4E6-441E-B642-86DC417E1F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Preparation and Curation Steps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BF5CDB-8DCF-44ED-B64D-A1DDDA28F887}"/>
              </a:ext>
            </a:extLst>
          </p:cNvPr>
          <p:cNvSpPr txBox="1"/>
          <p:nvPr/>
        </p:nvSpPr>
        <p:spPr>
          <a:xfrm>
            <a:off x="1371600" y="1352550"/>
            <a:ext cx="5715000" cy="203177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Identify unique patients over 3-year time period</a:t>
            </a:r>
          </a:p>
          <a:p>
            <a:pPr marL="342900" indent="-342900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Gather general patient info (e.g., age, race, location, employment, etc.)</a:t>
            </a:r>
          </a:p>
          <a:p>
            <a:pPr marL="342900" indent="-342900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Gather information on claims for inpatient, outpatient, pharmacy claims, and dental claims in each year</a:t>
            </a:r>
          </a:p>
          <a:p>
            <a:pPr marL="342900" indent="-342900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Gather diagnosis code information for each year</a:t>
            </a:r>
          </a:p>
          <a:p>
            <a:pPr marL="342900" indent="-342900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Gather chemical dependency diagnosis information (inpatient/outpatient)</a:t>
            </a:r>
          </a:p>
          <a:p>
            <a:pPr marL="342900" indent="-342900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Enhance data with outside sources </a:t>
            </a:r>
          </a:p>
        </p:txBody>
      </p:sp>
    </p:spTree>
    <p:extLst>
      <p:ext uri="{BB962C8B-B14F-4D97-AF65-F5344CB8AC3E}">
        <p14:creationId xmlns:p14="http://schemas.microsoft.com/office/powerpoint/2010/main" val="2573008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5ECB1C7-C4E6-441E-B642-86DC417E1F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Preparation and Curation Challenges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BF5CDB-8DCF-44ED-B64D-A1DDDA28F887}"/>
              </a:ext>
            </a:extLst>
          </p:cNvPr>
          <p:cNvSpPr txBox="1"/>
          <p:nvPr/>
        </p:nvSpPr>
        <p:spPr>
          <a:xfrm>
            <a:off x="1066800" y="1047750"/>
            <a:ext cx="5715000" cy="224523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There are two main categories for the challenges we encountered: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lnSpc>
                <a:spcPct val="110000"/>
              </a:lnSpc>
              <a:spcAft>
                <a:spcPts val="600"/>
              </a:spcAft>
              <a:buAutoNum type="arabicPeriod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Understanding how to use the data properly</a:t>
            </a:r>
          </a:p>
          <a:p>
            <a:pPr marL="342900" indent="-342900">
              <a:lnSpc>
                <a:spcPct val="110000"/>
              </a:lnSpc>
              <a:spcAft>
                <a:spcPts val="600"/>
              </a:spcAft>
              <a:buAutoNum type="arabicPeriod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Identification and procurement of outside sources to help standardize and increase value of data</a:t>
            </a:r>
          </a:p>
        </p:txBody>
      </p:sp>
    </p:spTree>
    <p:extLst>
      <p:ext uri="{BB962C8B-B14F-4D97-AF65-F5344CB8AC3E}">
        <p14:creationId xmlns:p14="http://schemas.microsoft.com/office/powerpoint/2010/main" val="2431253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5ECB1C7-C4E6-441E-B642-86DC417E1F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Understanding How to Use the Data Properly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BF5CDB-8DCF-44ED-B64D-A1DDDA28F887}"/>
              </a:ext>
            </a:extLst>
          </p:cNvPr>
          <p:cNvSpPr txBox="1"/>
          <p:nvPr/>
        </p:nvSpPr>
        <p:spPr>
          <a:xfrm>
            <a:off x="1066800" y="1047750"/>
            <a:ext cx="5715000" cy="376256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One major challenge is understanding the linkages across tables, carriers, and time. This challenge is continually addressed at every data users group meeting</a:t>
            </a:r>
          </a:p>
          <a:p>
            <a:pPr marL="342900" indent="-3429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The data group often distinguishes between tracking enrollees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</a:rPr>
              <a:t>within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 carriers/payers and tracking enrollees </a:t>
            </a:r>
            <a:r>
              <a:rPr lang="en-US" sz="1600" u="sng" dirty="0">
                <a:solidFill>
                  <a:schemeClr val="bg1">
                    <a:lumMod val="50000"/>
                  </a:schemeClr>
                </a:solidFill>
              </a:rPr>
              <a:t>across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 carriers/payers. </a:t>
            </a:r>
          </a:p>
          <a:p>
            <a:pPr marL="342900" indent="-3429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The challenge is that users often want to do BOTH, along with tracking enrollees over time</a:t>
            </a:r>
          </a:p>
          <a:p>
            <a:pPr marL="342900" indent="-3429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The data dictionary does a great job of defining variables</a:t>
            </a:r>
          </a:p>
          <a:p>
            <a:pPr marL="342900" indent="-3429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Kenley’s team is extremely responsive – a fantastic resource!</a:t>
            </a:r>
          </a:p>
          <a:p>
            <a:pPr marL="342900" indent="-3429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883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5ECB1C7-C4E6-441E-B642-86DC417E1F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Outside Data Sources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BF5CDB-8DCF-44ED-B64D-A1DDDA28F887}"/>
              </a:ext>
            </a:extLst>
          </p:cNvPr>
          <p:cNvSpPr txBox="1"/>
          <p:nvPr/>
        </p:nvSpPr>
        <p:spPr>
          <a:xfrm>
            <a:off x="1066800" y="866992"/>
            <a:ext cx="5715000" cy="343940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 procured the following outside data sources to allow grouping that increased the usefulness of the data for modeling</a:t>
            </a:r>
          </a:p>
          <a:p>
            <a:pPr marL="800100" lvl="1" indent="-342900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Data from Census Bureau to map FIPS numbers to whether an area is urban or not</a:t>
            </a:r>
          </a:p>
          <a:p>
            <a:pPr marL="800100" lvl="1" indent="-342900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Data from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effectLst/>
                <a:ea typeface="Times New Roman" panose="02020603050405020304" pitchFamily="18" charset="0"/>
              </a:rPr>
              <a:t>American Society of Health-System Pharmacists, Inc. (ASHP)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 which maps NDC codes to useful classes using the AHFS Pharmacologic-Therapeutic Classification System</a:t>
            </a:r>
          </a:p>
          <a:p>
            <a:pPr marL="800100" lvl="1" indent="-342900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Data from clinicians and open-source data to map ICD-10 codes to CCS Categories and chemical dependency groups</a:t>
            </a:r>
          </a:p>
          <a:p>
            <a:pPr marL="342900" indent="-3429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025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5ECB1C7-C4E6-441E-B642-86DC417E1F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Modeling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54467D-7EC6-4F64-8D1E-0AB40144F7C4}"/>
              </a:ext>
            </a:extLst>
          </p:cNvPr>
          <p:cNvSpPr txBox="1"/>
          <p:nvPr/>
        </p:nvSpPr>
        <p:spPr>
          <a:xfrm>
            <a:off x="1066800" y="714150"/>
            <a:ext cx="5715000" cy="182973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Build Bayesian Belief Networks, which help identify conditional probabilities between variables (N = 612,518)</a:t>
            </a:r>
          </a:p>
          <a:p>
            <a:pPr marL="800100" lvl="1" indent="-342900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Picture 2" descr="Chart&#10;&#10;Description automatically generated">
            <a:extLst>
              <a:ext uri="{FF2B5EF4-FFF2-40B4-BE49-F238E27FC236}">
                <a16:creationId xmlns:a16="http://schemas.microsoft.com/office/drawing/2014/main" id="{7D49378A-4542-366D-DF13-F1533566C4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85950"/>
            <a:ext cx="7566254" cy="280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693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5ECB1C7-C4E6-441E-B642-86DC417E1F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Modeling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54467D-7EC6-4F64-8D1E-0AB40144F7C4}"/>
              </a:ext>
            </a:extLst>
          </p:cNvPr>
          <p:cNvSpPr txBox="1"/>
          <p:nvPr/>
        </p:nvSpPr>
        <p:spPr>
          <a:xfrm>
            <a:off x="1066800" y="866993"/>
            <a:ext cx="6019800" cy="149117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Similar models for individual chemicals: alcohol, cannabis, and opioids </a:t>
            </a:r>
          </a:p>
          <a:p>
            <a:pPr marL="800100" lvl="1" indent="-342900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4" name="Picture 13" descr="A computer screen shot of a network&#10;&#10;Description automatically generated">
            <a:extLst>
              <a:ext uri="{FF2B5EF4-FFF2-40B4-BE49-F238E27FC236}">
                <a16:creationId xmlns:a16="http://schemas.microsoft.com/office/drawing/2014/main" id="{3EE5AFF7-E821-5344-36AF-5997BCB436C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275" y="3329680"/>
            <a:ext cx="5699449" cy="1752732"/>
          </a:xfrm>
          <a:prstGeom prst="rect">
            <a:avLst/>
          </a:prstGeom>
        </p:spPr>
      </p:pic>
      <p:pic>
        <p:nvPicPr>
          <p:cNvPr id="16" name="Picture 15" descr="A network of dots and lines&#10;&#10;Description automatically generated">
            <a:extLst>
              <a:ext uri="{FF2B5EF4-FFF2-40B4-BE49-F238E27FC236}">
                <a16:creationId xmlns:a16="http://schemas.microsoft.com/office/drawing/2014/main" id="{2EE2E00B-11A3-D8D9-151D-3C545CB9EE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428750"/>
            <a:ext cx="3717816" cy="2012697"/>
          </a:xfrm>
          <a:prstGeom prst="rect">
            <a:avLst/>
          </a:prstGeom>
        </p:spPr>
      </p:pic>
      <p:pic>
        <p:nvPicPr>
          <p:cNvPr id="18" name="Picture 17" descr="A computer screen shot of a network&#10;&#10;Description automatically generated">
            <a:extLst>
              <a:ext uri="{FF2B5EF4-FFF2-40B4-BE49-F238E27FC236}">
                <a16:creationId xmlns:a16="http://schemas.microsoft.com/office/drawing/2014/main" id="{6BAD791F-51A4-C37F-C53A-89F4208C259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1504950"/>
            <a:ext cx="3165717" cy="2063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757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25400">
          <a:solidFill>
            <a:srgbClr val="28ABE2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9525">
          <a:solidFill>
            <a:schemeClr val="tx1">
              <a:lumMod val="75000"/>
              <a:lumOff val="2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ata_Users_Group_20230726_v1.potx" id="{926FFD1E-4236-4693-8CA2-EEA547FDD57B}" vid="{6B6D2E3E-10F0-4743-ACB5-1E480CE8798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Data_Users_Group_20230726_v1</Template>
  <TotalTime>2443</TotalTime>
  <Words>435</Words>
  <Application>Microsoft Office PowerPoint</Application>
  <PresentationFormat>On-screen Show (16:9)</PresentationFormat>
  <Paragraphs>64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Silvius</dc:creator>
  <cp:lastModifiedBy>Elizabeth Silvius</cp:lastModifiedBy>
  <cp:revision>5</cp:revision>
  <cp:lastPrinted>2019-11-06T14:07:17Z</cp:lastPrinted>
  <dcterms:created xsi:type="dcterms:W3CDTF">2023-07-17T15:21:32Z</dcterms:created>
  <dcterms:modified xsi:type="dcterms:W3CDTF">2023-07-25T04:50:03Z</dcterms:modified>
</cp:coreProperties>
</file>